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5" r:id="rId2"/>
    <p:sldId id="296" r:id="rId3"/>
    <p:sldId id="298" r:id="rId4"/>
    <p:sldId id="259" r:id="rId5"/>
    <p:sldId id="260" r:id="rId6"/>
    <p:sldId id="299" r:id="rId7"/>
    <p:sldId id="300" r:id="rId8"/>
    <p:sldId id="263" r:id="rId9"/>
    <p:sldId id="303" r:id="rId10"/>
    <p:sldId id="304" r:id="rId11"/>
    <p:sldId id="268" r:id="rId12"/>
    <p:sldId id="267" r:id="rId13"/>
    <p:sldId id="266" r:id="rId14"/>
    <p:sldId id="305" r:id="rId15"/>
    <p:sldId id="265" r:id="rId16"/>
    <p:sldId id="269" r:id="rId17"/>
    <p:sldId id="271" r:id="rId18"/>
    <p:sldId id="276" r:id="rId19"/>
    <p:sldId id="291" r:id="rId20"/>
    <p:sldId id="294" r:id="rId21"/>
    <p:sldId id="289" r:id="rId22"/>
    <p:sldId id="293" r:id="rId23"/>
    <p:sldId id="287" r:id="rId24"/>
    <p:sldId id="274" r:id="rId25"/>
    <p:sldId id="273" r:id="rId26"/>
    <p:sldId id="297" r:id="rId27"/>
    <p:sldId id="257" r:id="rId28"/>
    <p:sldId id="261" r:id="rId29"/>
    <p:sldId id="262" r:id="rId30"/>
    <p:sldId id="301" r:id="rId31"/>
    <p:sldId id="264" r:id="rId32"/>
    <p:sldId id="270" r:id="rId33"/>
    <p:sldId id="27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78" autoAdjust="0"/>
  </p:normalViewPr>
  <p:slideViewPr>
    <p:cSldViewPr>
      <p:cViewPr>
        <p:scale>
          <a:sx n="99" d="100"/>
          <a:sy n="99" d="100"/>
        </p:scale>
        <p:origin x="-336" y="-384"/>
      </p:cViewPr>
      <p:guideLst>
        <p:guide orient="horz" pos="2160"/>
        <p:guide pos="3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73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C9761-4102-41D5-BDB7-4557CC9B577A}" type="datetimeFigureOut">
              <a:rPr lang="en-US" smtClean="0"/>
              <a:pPr/>
              <a:t>11/18/14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440DD-465F-414F-A5FB-F4A82A14FF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53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9210B-0790-447D-B9FB-C9F8577EA130}" type="datetimeFigureOut">
              <a:rPr lang="en-US" smtClean="0"/>
              <a:pPr/>
              <a:t>11/18/14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4380D-1A84-4B34-B591-6F5D41ACEB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380D-1A84-4B34-B591-6F5D41ACEB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2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cospar2014moscow.com/bitrix/templates/cospar_eng/img/bg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6000" contrast="-58000"/>
          </a:blip>
          <a:srcRect b="248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9CC47-2BA6-45F0-9587-5C2E690799AB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aalogo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8872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4E171-9576-4C5F-9221-6545570914E2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62046-CB79-4333-AFC6-975862854BB8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cospar2014moscow.com/bitrix/templates/cospar_eng/img/bg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6000" contrast="-58000"/>
          </a:blip>
          <a:srcRect b="248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36D6-139C-452F-A373-24EE15ACEDC9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1200" y="6400800"/>
            <a:ext cx="5638800" cy="2730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THE 40</a:t>
            </a:r>
            <a:r>
              <a:rPr lang="en-US" baseline="30000" dirty="0" smtClean="0"/>
              <a:t>TH</a:t>
            </a:r>
            <a:r>
              <a:rPr lang="en-US" dirty="0" smtClean="0"/>
              <a:t> COSPAR SCIENTIFIC ASSEMBLY, 2-10 August 2014, Moscow, Russia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266" name="AutoShape 2" descr="https://cosparhq.cnes.fr/sites/all/themes/cospar/images/interface/logocospar.png"/>
          <p:cNvSpPr>
            <a:spLocks noChangeAspect="1" noChangeArrowheads="1"/>
          </p:cNvSpPr>
          <p:nvPr userDrawn="1"/>
        </p:nvSpPr>
        <p:spPr bwMode="auto">
          <a:xfrm>
            <a:off x="155575" y="-495300"/>
            <a:ext cx="5143500" cy="1038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s://cosparhq.cnes.fr/sites/default/files/imagecache/highlights_article_image/logo_2014_0.jpg"/>
          <p:cNvSpPr>
            <a:spLocks noChangeAspect="1" noChangeArrowheads="1"/>
          </p:cNvSpPr>
          <p:nvPr userDrawn="1"/>
        </p:nvSpPr>
        <p:spPr bwMode="auto">
          <a:xfrm>
            <a:off x="155575" y="-274638"/>
            <a:ext cx="762000" cy="581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noaalogo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6807-D0A2-400A-A2AB-90A0705BBFFF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561F-A0E1-40E9-A094-134A25FE7FC3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25BA-BE2C-4E85-BBF9-DB546DCDE1E7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D84A2-A788-4CC5-AC06-F920484640DC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E2F1-2E6B-4CDB-B5FE-5F479DD79B7C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9C9F-436C-4EA9-8E24-B716E57612DE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32F4B-3F36-4E4A-B38B-4D6E079CC668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1EC38-ABA3-42A1-875F-7DB1FD8B65D9}" type="datetime1">
              <a:rPr lang="en-US" smtClean="0"/>
              <a:pPr/>
              <a:t>11/18/14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40TH COSPAR SCIENTIFIC ASSEMBLY, 2-10 August 2014, Moscow, Russia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VIIRS Aerosol Products: Algorithm Development and Air Quality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NOAA/NESDIS/STAR Aerosol Cal/</a:t>
            </a:r>
            <a:r>
              <a:rPr lang="en-US" sz="2800" dirty="0" err="1" smtClean="0">
                <a:solidFill>
                  <a:schemeClr val="tx1"/>
                </a:solidFill>
              </a:rPr>
              <a:t>val</a:t>
            </a:r>
            <a:r>
              <a:rPr lang="en-US" sz="2800" dirty="0" smtClean="0">
                <a:solidFill>
                  <a:schemeClr val="tx1"/>
                </a:solidFill>
              </a:rPr>
              <a:t> Team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Presented by Lorraine Remer, UMBC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None/>
            </a:pPr>
            <a:r>
              <a:rPr lang="en-US" i="1" dirty="0"/>
              <a:t>At </a:t>
            </a:r>
            <a:r>
              <a:rPr lang="en-US" i="1" dirty="0">
                <a:solidFill>
                  <a:srgbClr val="FF0000"/>
                </a:solidFill>
              </a:rPr>
              <a:t>NOAA/NESDIS/STAR</a:t>
            </a:r>
          </a:p>
          <a:p>
            <a:pPr lvl="1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Gridded 550-nm AOT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EDR  (0.25x0.25 degree)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</a:t>
            </a:r>
            <a:r>
              <a:rPr lang="en-US" baseline="30000" smtClean="0"/>
              <a:t>TH</a:t>
            </a:r>
            <a:r>
              <a:rPr lang="en-US" smtClean="0"/>
              <a:t> COSPAR SCIENTIFIC ASSEMBLY, 2-10 August 2014, Moscow, Russia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C:\Users\laszlo\Documents\orbit052a\Documents\JPSS\VIIRS Aerosol Science and Operational Users Workshop 2013\viirs.edr.aot550.Davg.0.25.20131112.hig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0"/>
            <a:ext cx="7340600" cy="4404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611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1519AE-1A21-514C-ABAD-CC7E4442EAF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166" y="1123882"/>
            <a:ext cx="8188255" cy="5222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966" y="373228"/>
            <a:ext cx="721838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NOAA CLASS: The Primary Gateway for the VIIRS Data Distribution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983828" y="801544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http://www.class.ncdc.noaa.gov/saa/products/welcome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6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333" t="8000" r="58333" b="29000"/>
          <a:stretch>
            <a:fillRect/>
          </a:stretch>
        </p:blipFill>
        <p:spPr bwMode="auto">
          <a:xfrm>
            <a:off x="1905000" y="1219200"/>
            <a:ext cx="6934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D989D96-0413-4821-94DF-AC9189F8E70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33528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Document links to ATBD, user’s guide, etc.</a:t>
            </a:r>
            <a:endParaRPr lang="en-US" sz="1600" dirty="0"/>
          </a:p>
        </p:txBody>
      </p:sp>
      <p:sp>
        <p:nvSpPr>
          <p:cNvPr id="9" name="Bent Arrow 8"/>
          <p:cNvSpPr/>
          <p:nvPr/>
        </p:nvSpPr>
        <p:spPr>
          <a:xfrm>
            <a:off x="762000" y="3086100"/>
            <a:ext cx="1143000" cy="266700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752600"/>
            <a:ext cx="1752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Products page has a link to FTP site for data download</a:t>
            </a:r>
            <a:endParaRPr lang="en-US" sz="1600" dirty="0"/>
          </a:p>
        </p:txBody>
      </p:sp>
      <p:sp>
        <p:nvSpPr>
          <p:cNvPr id="11" name="Right Arrow 10"/>
          <p:cNvSpPr/>
          <p:nvPr/>
        </p:nvSpPr>
        <p:spPr>
          <a:xfrm>
            <a:off x="1600200" y="2705100"/>
            <a:ext cx="304800" cy="1143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3000" y="5791200"/>
            <a:ext cx="2819400" cy="990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Latency for daily global gridded product availability is 1-2 days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6966" y="373228"/>
            <a:ext cx="69152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NOAA Cal/Val web:  VIIRS aerosol information and gridded AOT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996966" y="849868"/>
            <a:ext cx="7080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http://www.star.nesdis.noaa.gov/smcd/emb/viirs_aerosol/index.php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905000" y="3657600"/>
            <a:ext cx="609600" cy="2286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905000" y="2667000"/>
            <a:ext cx="609600" cy="2286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905000" y="3048000"/>
            <a:ext cx="685800" cy="2286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4419600"/>
            <a:ext cx="19812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Software to display VIIRS aerosol products and convert data to MODIS-like EOS HDF format are available for download</a:t>
            </a:r>
            <a:endParaRPr lang="en-US" dirty="0"/>
          </a:p>
        </p:txBody>
      </p:sp>
      <p:cxnSp>
        <p:nvCxnSpPr>
          <p:cNvPr id="22" name="Straight Connector 21"/>
          <p:cNvCxnSpPr>
            <a:stCxn id="20" idx="3"/>
          </p:cNvCxnSpPr>
          <p:nvPr/>
        </p:nvCxnSpPr>
        <p:spPr>
          <a:xfrm>
            <a:off x="1981200" y="5029200"/>
            <a:ext cx="381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Up Arrow 22"/>
          <p:cNvSpPr/>
          <p:nvPr/>
        </p:nvSpPr>
        <p:spPr>
          <a:xfrm>
            <a:off x="2286000" y="3886200"/>
            <a:ext cx="76200" cy="1143000"/>
          </a:xfrm>
          <a:prstGeom prst="up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4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AOT Product Timeline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2980734"/>
              </p:ext>
            </p:extLst>
          </p:nvPr>
        </p:nvGraphicFramePr>
        <p:xfrm>
          <a:off x="457200" y="2290355"/>
          <a:ext cx="8229600" cy="121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514600"/>
                <a:gridCol w="685800"/>
                <a:gridCol w="840509"/>
                <a:gridCol w="1445491"/>
              </a:tblGrid>
              <a:tr h="12192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Initial </a:t>
                      </a:r>
                    </a:p>
                    <a:p>
                      <a:pPr algn="ctr"/>
                      <a:r>
                        <a:rPr lang="en-US" sz="1800" dirty="0" smtClean="0"/>
                        <a:t>instrument check out;</a:t>
                      </a:r>
                    </a:p>
                    <a:p>
                      <a:pPr algn="ctr"/>
                      <a:r>
                        <a:rPr lang="en-US" sz="1800" dirty="0" smtClean="0"/>
                        <a:t>Tuning cloud mask parameters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</a:t>
                      </a:r>
                      <a:r>
                        <a:rPr lang="en-US" baseline="0" dirty="0" smtClean="0"/>
                        <a:t> 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Error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 status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Validation Stage 1 status</a:t>
                      </a:r>
                      <a:endParaRPr lang="en-US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15"/>
          <p:cNvGrpSpPr/>
          <p:nvPr/>
        </p:nvGrpSpPr>
        <p:grpSpPr>
          <a:xfrm>
            <a:off x="456178" y="3500677"/>
            <a:ext cx="8078222" cy="1103786"/>
            <a:chOff x="343625" y="4763940"/>
            <a:chExt cx="8078222" cy="1103786"/>
          </a:xfrm>
        </p:grpSpPr>
        <p:sp>
          <p:nvSpPr>
            <p:cNvPr id="8" name="TextBox 7"/>
            <p:cNvSpPr txBox="1"/>
            <p:nvPr/>
          </p:nvSpPr>
          <p:spPr>
            <a:xfrm>
              <a:off x="343625" y="4763940"/>
              <a:ext cx="1319592" cy="3693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28 Oct 2011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84143" y="4763940"/>
              <a:ext cx="1296189" cy="36933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2 May 2012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93391" y="4763940"/>
              <a:ext cx="1319592" cy="3693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15 Oct 2012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3071" y="5126272"/>
              <a:ext cx="1366656" cy="36933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28 Nov 2012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23094" y="5498394"/>
              <a:ext cx="1298753" cy="3693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23 Jan 2013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6244"/>
              </p:ext>
            </p:extLst>
          </p:nvPr>
        </p:nvGraphicFramePr>
        <p:xfrm>
          <a:off x="474127" y="4673600"/>
          <a:ext cx="8086549" cy="1651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24000"/>
                <a:gridCol w="656254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rgbClr val="FF0000"/>
                          </a:solidFill>
                        </a:rPr>
                        <a:t>Red period:</a:t>
                      </a:r>
                      <a:endParaRPr lang="en-US" b="1" u="non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Product is not available to public, or product should not be used. </a:t>
                      </a:r>
                      <a:endParaRPr lang="en-US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chemeClr val="tx2"/>
                          </a:solidFill>
                        </a:rPr>
                        <a:t>Blue period: </a:t>
                      </a:r>
                    </a:p>
                    <a:p>
                      <a:r>
                        <a:rPr lang="en-US" sz="1800" b="1" u="none" dirty="0" smtClean="0">
                          <a:solidFill>
                            <a:schemeClr val="tx2"/>
                          </a:solidFill>
                          <a:latin typeface="+mn-lt"/>
                        </a:rPr>
                        <a:t>(Beta)</a:t>
                      </a:r>
                      <a:endParaRPr lang="en-US" b="1" u="non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Product  is available to public, but it should be used with caution, known problems, frequent changes.</a:t>
                      </a:r>
                      <a:endParaRPr lang="en-US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rgbClr val="2E3917"/>
                          </a:solidFill>
                        </a:rPr>
                        <a:t>Green</a:t>
                      </a:r>
                      <a:r>
                        <a:rPr lang="en-US" sz="1800" b="1" u="none" baseline="0" dirty="0" smtClean="0">
                          <a:solidFill>
                            <a:srgbClr val="2E3917"/>
                          </a:solidFill>
                        </a:rPr>
                        <a:t> period:</a:t>
                      </a:r>
                    </a:p>
                    <a:p>
                      <a:r>
                        <a:rPr lang="en-US" sz="1800" b="1" u="none" baseline="0" dirty="0" smtClean="0">
                          <a:solidFill>
                            <a:srgbClr val="2E3917"/>
                          </a:solidFill>
                          <a:latin typeface="+mn-lt"/>
                        </a:rPr>
                        <a:t>(Validated)</a:t>
                      </a:r>
                      <a:endParaRPr lang="en-US" b="1" u="none" dirty="0">
                        <a:solidFill>
                          <a:srgbClr val="2E3917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2E3917"/>
                          </a:solidFill>
                        </a:rPr>
                        <a:t>Product  is available to public; users</a:t>
                      </a:r>
                      <a:r>
                        <a:rPr lang="en-US" b="1" baseline="0" dirty="0" smtClean="0">
                          <a:solidFill>
                            <a:srgbClr val="2E3917"/>
                          </a:solidFill>
                        </a:rPr>
                        <a:t> are encouraged to evaluate and use in applications</a:t>
                      </a:r>
                      <a:endParaRPr lang="en-US" b="1" dirty="0">
                        <a:solidFill>
                          <a:srgbClr val="2E3917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Isosceles Triangle 13"/>
          <p:cNvSpPr/>
          <p:nvPr/>
        </p:nvSpPr>
        <p:spPr>
          <a:xfrm rot="5400000">
            <a:off x="8227592" y="2736669"/>
            <a:ext cx="1223554" cy="322217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1" y="1524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Products go trough various levels of maturity: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3875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liu\Documents\WORK\VIIRS\PAPER\JGP-validation-201305\figures\figure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3657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Validation</a:t>
            </a:r>
            <a:br>
              <a:rPr lang="en-US" dirty="0" smtClean="0"/>
            </a:br>
            <a:r>
              <a:rPr lang="en-US" sz="3600" dirty="0" smtClean="0"/>
              <a:t>Comparisons with AERONET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572000"/>
            <a:ext cx="1835321" cy="17543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quality VIIRS</a:t>
            </a:r>
          </a:p>
          <a:p>
            <a:r>
              <a:rPr lang="en-US" dirty="0" smtClean="0"/>
              <a:t>Accuracy: 0.013</a:t>
            </a:r>
          </a:p>
          <a:p>
            <a:r>
              <a:rPr lang="en-US" dirty="0" smtClean="0"/>
              <a:t>Precision: 0.061</a:t>
            </a:r>
          </a:p>
          <a:p>
            <a:r>
              <a:rPr lang="en-US" dirty="0" smtClean="0"/>
              <a:t>R=0.906</a:t>
            </a:r>
          </a:p>
          <a:p>
            <a:r>
              <a:rPr lang="en-US" dirty="0" smtClean="0"/>
              <a:t>%EE 64%</a:t>
            </a:r>
          </a:p>
          <a:p>
            <a:r>
              <a:rPr lang="en-US" dirty="0" smtClean="0"/>
              <a:t>N=7713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4572000"/>
            <a:ext cx="1835321" cy="175432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quality VIIRS</a:t>
            </a:r>
          </a:p>
          <a:p>
            <a:r>
              <a:rPr lang="en-US" dirty="0" smtClean="0"/>
              <a:t>Accuracy: -0.009</a:t>
            </a:r>
          </a:p>
          <a:p>
            <a:r>
              <a:rPr lang="en-US" dirty="0" smtClean="0"/>
              <a:t>Precision: 0.13</a:t>
            </a:r>
          </a:p>
          <a:p>
            <a:r>
              <a:rPr lang="en-US" dirty="0" smtClean="0"/>
              <a:t>R=0.773</a:t>
            </a:r>
          </a:p>
          <a:p>
            <a:r>
              <a:rPr lang="en-US" dirty="0" smtClean="0"/>
              <a:t>%EE 71%</a:t>
            </a:r>
          </a:p>
          <a:p>
            <a:r>
              <a:rPr lang="en-US" dirty="0" smtClean="0"/>
              <a:t>N=9525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4572000"/>
            <a:ext cx="2013066" cy="175432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quality MODIS</a:t>
            </a:r>
          </a:p>
          <a:p>
            <a:r>
              <a:rPr lang="en-US" dirty="0" smtClean="0"/>
              <a:t>Accuracy: 0.001</a:t>
            </a:r>
          </a:p>
          <a:p>
            <a:r>
              <a:rPr lang="en-US" dirty="0" smtClean="0"/>
              <a:t>Precision: 0.059</a:t>
            </a:r>
          </a:p>
          <a:p>
            <a:r>
              <a:rPr lang="en-US" dirty="0" smtClean="0"/>
              <a:t>R=0.909</a:t>
            </a:r>
          </a:p>
          <a:p>
            <a:r>
              <a:rPr lang="en-US" dirty="0" smtClean="0"/>
              <a:t>%EE 64%</a:t>
            </a:r>
          </a:p>
          <a:p>
            <a:r>
              <a:rPr lang="en-US" dirty="0" smtClean="0"/>
              <a:t>N=1931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1800" y="4572000"/>
            <a:ext cx="2013066" cy="175432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quality MODIS</a:t>
            </a:r>
          </a:p>
          <a:p>
            <a:r>
              <a:rPr lang="en-US" dirty="0" smtClean="0"/>
              <a:t>Accuracy: -0.005</a:t>
            </a:r>
          </a:p>
          <a:p>
            <a:r>
              <a:rPr lang="en-US" dirty="0" smtClean="0"/>
              <a:t>Precision: 0.106</a:t>
            </a:r>
          </a:p>
          <a:p>
            <a:r>
              <a:rPr lang="en-US" dirty="0" smtClean="0"/>
              <a:t>R=0.886</a:t>
            </a:r>
          </a:p>
          <a:p>
            <a:r>
              <a:rPr lang="en-US" dirty="0" smtClean="0"/>
              <a:t>%EE 65%</a:t>
            </a:r>
          </a:p>
          <a:p>
            <a:r>
              <a:rPr lang="en-US" dirty="0" smtClean="0"/>
              <a:t>N=4990</a:t>
            </a:r>
          </a:p>
        </p:txBody>
      </p:sp>
    </p:spTree>
    <p:extLst>
      <p:ext uri="{BB962C8B-B14F-4D97-AF65-F5344CB8AC3E}">
        <p14:creationId xmlns:p14="http://schemas.microsoft.com/office/powerpoint/2010/main" val="245661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</a:t>
            </a:r>
            <a:br>
              <a:rPr lang="en-US" dirty="0" smtClean="0"/>
            </a:br>
            <a:r>
              <a:rPr lang="en-US" sz="3600" dirty="0" smtClean="0"/>
              <a:t>Comparisons with MODIS C5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634163" cy="513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714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4210050" cy="584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3505200" cy="548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181600" y="838200"/>
            <a:ext cx="1382785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Land</a:t>
            </a:r>
          </a:p>
          <a:p>
            <a:r>
              <a:rPr lang="en-US" dirty="0" smtClean="0"/>
              <a:t>N=1,786,652</a:t>
            </a:r>
          </a:p>
          <a:p>
            <a:r>
              <a:rPr lang="en-US" dirty="0" err="1" smtClean="0"/>
              <a:t>Acc</a:t>
            </a:r>
            <a:r>
              <a:rPr lang="en-US" dirty="0" smtClean="0"/>
              <a:t>: -0.018</a:t>
            </a:r>
          </a:p>
          <a:p>
            <a:r>
              <a:rPr lang="en-US" dirty="0" err="1" smtClean="0"/>
              <a:t>Prec</a:t>
            </a:r>
            <a:r>
              <a:rPr lang="en-US" dirty="0" smtClean="0"/>
              <a:t>: 0.124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4038600"/>
            <a:ext cx="1382785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</a:p>
          <a:p>
            <a:r>
              <a:rPr lang="en-US" dirty="0" smtClean="0"/>
              <a:t>N=1,065,272</a:t>
            </a:r>
          </a:p>
          <a:p>
            <a:r>
              <a:rPr lang="en-US" dirty="0" err="1" smtClean="0"/>
              <a:t>Acc</a:t>
            </a:r>
            <a:r>
              <a:rPr lang="en-US" dirty="0" smtClean="0"/>
              <a:t>: -0.001</a:t>
            </a:r>
          </a:p>
          <a:p>
            <a:r>
              <a:rPr lang="en-US" dirty="0" err="1" smtClean="0"/>
              <a:t>Prec</a:t>
            </a:r>
            <a:r>
              <a:rPr lang="en-US" dirty="0" smtClean="0"/>
              <a:t>: 0.035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876800"/>
            <a:ext cx="8686800" cy="792163"/>
          </a:xfrm>
        </p:spPr>
        <p:txBody>
          <a:bodyPr>
            <a:no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Higher VIIRS AOT (red) over vegetated areas (green)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Lower VIIRS AOT (blue) over soil (red)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2" descr="C:\Users\hliu\Documents\WORK\VIIRS\PAPER\JGP-validation-201305\figures\VIIRS-MODIS\ANC\animate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3733800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Quality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VIIRS products (AOT, dust/smoke detection) generated from DB data for CONUS and Alaska are provided to operational air quality forecasters and other users with a latency of less than two hours (http://www.star.nesdis.noaa.gov/smcd/spb/aq/)</a:t>
            </a:r>
          </a:p>
          <a:p>
            <a:pPr lvl="1"/>
            <a:r>
              <a:rPr lang="en-US" dirty="0" smtClean="0"/>
              <a:t>Plans to reduce the latency to “under 20 min” underway</a:t>
            </a:r>
          </a:p>
          <a:p>
            <a:r>
              <a:rPr lang="en-US" dirty="0" smtClean="0"/>
              <a:t>Various users (e.g., EPA) have begun looking at VIIRS aerosol products for transitioning their decision support systems from MODIS to VIIRS</a:t>
            </a:r>
          </a:p>
          <a:p>
            <a:r>
              <a:rPr lang="en-US" dirty="0" smtClean="0"/>
              <a:t>NWS to begin evaluating </a:t>
            </a:r>
            <a:r>
              <a:rPr lang="en-US" b="1" dirty="0" smtClean="0"/>
              <a:t>NGAC</a:t>
            </a:r>
            <a:r>
              <a:rPr lang="en-US" dirty="0" smtClean="0"/>
              <a:t> (</a:t>
            </a:r>
            <a:r>
              <a:rPr lang="en-US" b="1" dirty="0" smtClean="0"/>
              <a:t>N</a:t>
            </a:r>
            <a:r>
              <a:rPr lang="en-US" dirty="0" smtClean="0"/>
              <a:t>OAA </a:t>
            </a:r>
            <a:r>
              <a:rPr lang="en-US" b="1" dirty="0" smtClean="0"/>
              <a:t>G</a:t>
            </a:r>
            <a:r>
              <a:rPr lang="en-US" dirty="0" smtClean="0"/>
              <a:t>lobal Forecasting System – </a:t>
            </a:r>
            <a:r>
              <a:rPr lang="en-US" b="1" dirty="0" smtClean="0"/>
              <a:t>A</a:t>
            </a:r>
            <a:r>
              <a:rPr lang="en-US" dirty="0" smtClean="0"/>
              <a:t>erosol </a:t>
            </a:r>
            <a:r>
              <a:rPr lang="en-US" b="1" dirty="0" smtClean="0"/>
              <a:t>C</a:t>
            </a:r>
            <a:r>
              <a:rPr lang="en-US" dirty="0" smtClean="0"/>
              <a:t>omponent) dust forecasts using VIIRS “dust AOT”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Edge of Scan (EOS)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202771"/>
              </p:ext>
            </p:extLst>
          </p:nvPr>
        </p:nvGraphicFramePr>
        <p:xfrm>
          <a:off x="6172200" y="1981200"/>
          <a:ext cx="2362200" cy="38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762000"/>
                <a:gridCol w="762000"/>
              </a:tblGrid>
              <a:tr h="30480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MODIS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VIIRS</a:t>
                      </a:r>
                      <a:endParaRPr lang="en-US" sz="1100" dirty="0"/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Orbit altitude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690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824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Equator crossing time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13:30 LT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13:30 LT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Granule size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 min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86 sec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swath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2330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3040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Pixel nadir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0.5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0.75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Pixel edge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1.5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953735"/>
                          </a:solidFill>
                        </a:rPr>
                        <a:t>EDR AOT Product nadir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953735"/>
                          </a:solidFill>
                        </a:rPr>
                        <a:t>10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953735"/>
                          </a:solidFill>
                        </a:rPr>
                        <a:t>6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0188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953735"/>
                          </a:solidFill>
                        </a:rPr>
                        <a:t>EDR AOT Product EOS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953735"/>
                          </a:solidFill>
                        </a:rPr>
                        <a:t>40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953735"/>
                          </a:solidFill>
                        </a:rPr>
                        <a:t>12 km</a:t>
                      </a:r>
                      <a:endParaRPr lang="en-US" sz="11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viirs_edraod_201209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1600200"/>
            <a:ext cx="2492375" cy="2286000"/>
          </a:xfrm>
          <a:prstGeom prst="rect">
            <a:avLst/>
          </a:prstGeom>
        </p:spPr>
      </p:pic>
      <p:pic>
        <p:nvPicPr>
          <p:cNvPr id="8" name="Picture 7" descr="modis_aod_201209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686" y="4020312"/>
            <a:ext cx="2512314" cy="2304288"/>
          </a:xfrm>
          <a:prstGeom prst="rect">
            <a:avLst/>
          </a:prstGeom>
        </p:spPr>
      </p:pic>
      <p:pic>
        <p:nvPicPr>
          <p:cNvPr id="9" name="Picture 8" descr="modis_aod_20120925_zo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038600"/>
            <a:ext cx="2432558" cy="2231136"/>
          </a:xfrm>
          <a:prstGeom prst="rect">
            <a:avLst/>
          </a:prstGeom>
        </p:spPr>
      </p:pic>
      <p:pic>
        <p:nvPicPr>
          <p:cNvPr id="10" name="Picture 9" descr="viirs_edraod_20120925_zoo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1652016"/>
            <a:ext cx="2352802" cy="21579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6019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Information applicable to current MODIS standard C5 products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57200" y="2590800"/>
            <a:ext cx="457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200" y="5029200"/>
            <a:ext cx="457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1066800" y="2667000"/>
            <a:ext cx="1752600" cy="762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1066800" y="5105400"/>
            <a:ext cx="1752600" cy="762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aszlo\Documents\orbit052a\Documents\JPSS\VIIRS Aerosol Science and Operational Users Workshop 2013\images_plus\titl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514600"/>
            <a:ext cx="4648200" cy="260077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VIIRS instrument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VIIRS aerosol algorithm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VIIRS aerosol products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AOT Validation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Applications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944562"/>
          </a:xfrm>
        </p:spPr>
        <p:txBody>
          <a:bodyPr/>
          <a:lstStyle/>
          <a:p>
            <a:r>
              <a:rPr lang="en-US" dirty="0" smtClean="0"/>
              <a:t>VIIRS High Resolution AOT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3855" y="2667000"/>
            <a:ext cx="8686800" cy="3783506"/>
            <a:chOff x="228601" y="2590800"/>
            <a:chExt cx="6172199" cy="2057400"/>
          </a:xfrm>
        </p:grpSpPr>
        <p:pic>
          <p:nvPicPr>
            <p:cNvPr id="17" name="Picture 16" descr="edraot_2013031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1779" y="2590800"/>
              <a:ext cx="2799021" cy="2057400"/>
            </a:xfrm>
            <a:prstGeom prst="rect">
              <a:avLst/>
            </a:prstGeom>
          </p:spPr>
        </p:pic>
        <p:pic>
          <p:nvPicPr>
            <p:cNvPr id="18" name="Picture 17" descr="ipaot_201303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1" y="2590800"/>
              <a:ext cx="2799021" cy="2057400"/>
            </a:xfrm>
            <a:prstGeom prst="rect">
              <a:avLst/>
            </a:prstGeom>
          </p:spPr>
        </p:pic>
        <p:sp>
          <p:nvSpPr>
            <p:cNvPr id="19" name="TextBox 6"/>
            <p:cNvSpPr txBox="1"/>
            <p:nvPr/>
          </p:nvSpPr>
          <p:spPr>
            <a:xfrm>
              <a:off x="402335" y="4038600"/>
              <a:ext cx="2096500" cy="3251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1200" dirty="0" smtClean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IP High quality </a:t>
              </a:r>
              <a:r>
                <a:rPr lang="en-US" sz="2000" b="1" kern="1200" dirty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(</a:t>
              </a:r>
              <a:r>
                <a:rPr lang="en-US" sz="2000" b="1" kern="1200" dirty="0" smtClean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750 m</a:t>
              </a:r>
              <a:r>
                <a:rPr lang="en-US" sz="2000" b="1" kern="1200" dirty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)</a:t>
              </a:r>
              <a:endParaRPr lang="en-US" sz="1100" b="1" dirty="0">
                <a:effectLst/>
                <a:latin typeface="Times"/>
                <a:ea typeface="Times New Roman"/>
                <a:cs typeface="Times New Roman"/>
              </a:endParaRPr>
            </a:p>
          </p:txBody>
        </p:sp>
        <p:sp>
          <p:nvSpPr>
            <p:cNvPr id="20" name="TextBox 7"/>
            <p:cNvSpPr txBox="1"/>
            <p:nvPr/>
          </p:nvSpPr>
          <p:spPr>
            <a:xfrm>
              <a:off x="3675430" y="4043094"/>
              <a:ext cx="2180216" cy="3251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1200" dirty="0" smtClean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EDR High quality (6 km</a:t>
              </a:r>
              <a:r>
                <a:rPr lang="en-US" sz="2000" b="1" kern="1200" dirty="0">
                  <a:solidFill>
                    <a:srgbClr val="FFFFFF"/>
                  </a:solidFill>
                  <a:effectLst/>
                  <a:latin typeface="Arial"/>
                  <a:ea typeface="Times New Roman"/>
                  <a:cs typeface="Times New Roman"/>
                </a:rPr>
                <a:t>)</a:t>
              </a:r>
              <a:endParaRPr lang="en-US" sz="1100" b="1" dirty="0">
                <a:effectLst/>
                <a:latin typeface="Times"/>
                <a:ea typeface="Times New Roman"/>
                <a:cs typeface="Times New Roman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3048000" y="3505200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1371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Spatial resolution of IP (750 m) vs. EDR (6 km) pixels</a:t>
            </a:r>
          </a:p>
          <a:p>
            <a:r>
              <a:rPr lang="en-US" sz="2000" dirty="0" smtClean="0"/>
              <a:t>Need &gt; 16 IP High AOD pixels for EDR High AOT pixel</a:t>
            </a:r>
          </a:p>
          <a:p>
            <a:r>
              <a:rPr lang="en-US" sz="2000" dirty="0" err="1" smtClean="0"/>
              <a:t>Lat</a:t>
            </a:r>
            <a:r>
              <a:rPr lang="en-US" sz="2000" dirty="0" smtClean="0"/>
              <a:t>/</a:t>
            </a:r>
            <a:r>
              <a:rPr lang="en-US" sz="2000" dirty="0"/>
              <a:t>L</a:t>
            </a:r>
            <a:r>
              <a:rPr lang="en-US" sz="2000" dirty="0" smtClean="0"/>
              <a:t>on </a:t>
            </a:r>
            <a:r>
              <a:rPr lang="en-US" sz="2000" dirty="0"/>
              <a:t>used for </a:t>
            </a:r>
            <a:r>
              <a:rPr lang="en-US" sz="2000" dirty="0" smtClean="0"/>
              <a:t>center </a:t>
            </a:r>
            <a:r>
              <a:rPr lang="en-US" sz="2000" dirty="0"/>
              <a:t>of </a:t>
            </a:r>
            <a:r>
              <a:rPr lang="en-US" sz="2000" dirty="0" smtClean="0"/>
              <a:t>IP AOT pixels </a:t>
            </a:r>
            <a:r>
              <a:rPr lang="en-US" sz="2000" dirty="0"/>
              <a:t>and EDR </a:t>
            </a:r>
            <a:r>
              <a:rPr lang="en-US" sz="2000" dirty="0" smtClean="0"/>
              <a:t>AOT pixels </a:t>
            </a:r>
            <a:r>
              <a:rPr lang="en-US" sz="2000" dirty="0"/>
              <a:t>is </a:t>
            </a:r>
            <a:r>
              <a:rPr lang="en-US" sz="2000" dirty="0" smtClean="0"/>
              <a:t>different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Qualitative Dust and Smoke </a:t>
            </a:r>
            <a:br>
              <a:rPr lang="en-US" dirty="0" smtClean="0"/>
            </a:br>
            <a:r>
              <a:rPr lang="en-US" dirty="0" smtClean="0"/>
              <a:t>Detection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00600" cy="3048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STAR has developed an alternate SM (dust and smoke detection) algorithm:</a:t>
            </a:r>
          </a:p>
          <a:p>
            <a:pPr lvl="1"/>
            <a:r>
              <a:rPr lang="en-US" dirty="0" smtClean="0"/>
              <a:t>based on Aerosol Index that separates dust from non-dust (smoke/haze) aerosols.  Takes advantage of deep blue (412 and 445 nm) bands.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6" name="Group 9"/>
          <p:cNvGrpSpPr/>
          <p:nvPr/>
        </p:nvGrpSpPr>
        <p:grpSpPr>
          <a:xfrm>
            <a:off x="5867400" y="1372743"/>
            <a:ext cx="3007895" cy="2513457"/>
            <a:chOff x="76201" y="4191000"/>
            <a:chExt cx="3007895" cy="2513457"/>
          </a:xfrm>
        </p:grpSpPr>
        <p:pic>
          <p:nvPicPr>
            <p:cNvPr id="7" name="Picture 3" descr="C:\Users\pciren\AppData\Local\Temp\1\scp35957\net\orbit170l\disk1\pub\pubu\GOESR_AIT\abi_smoke_dust\visual_code_new\deep_blue_viirs_anybox\2014140_DAI_composit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1" y="4191000"/>
              <a:ext cx="3007895" cy="22860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533400" y="6475857"/>
              <a:ext cx="11430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Thick Smoke</a:t>
              </a:r>
              <a:endParaRPr lang="en-US" sz="1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76400" y="6475857"/>
              <a:ext cx="1143000" cy="228600"/>
            </a:xfrm>
            <a:prstGeom prst="rect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Thin Smoke</a:t>
              </a:r>
              <a:endParaRPr lang="en-US" sz="1400" dirty="0"/>
            </a:p>
          </p:txBody>
        </p:sp>
      </p:grpSp>
      <p:pic>
        <p:nvPicPr>
          <p:cNvPr id="10" name="Picture 1" descr="C:\Users\pciren\AppData\Local\Temp\2\scp34509\net\orbit170l\disk1\pub\pubu\GOESR_AIT\abi_smoke_dust\visual_code_new\deep_blue\npp_d20130113_t0835461_dust_land_water.png"/>
          <p:cNvPicPr>
            <a:picLocks noChangeAspect="1" noChangeArrowheads="1"/>
          </p:cNvPicPr>
          <p:nvPr/>
        </p:nvPicPr>
        <p:blipFill>
          <a:blip r:embed="rId3" cstate="print"/>
          <a:srcRect l="8170" t="18529" r="18954" b="13473"/>
          <a:stretch>
            <a:fillRect/>
          </a:stretch>
        </p:blipFill>
        <p:spPr bwMode="auto">
          <a:xfrm>
            <a:off x="5584776" y="4369711"/>
            <a:ext cx="3330624" cy="2412089"/>
          </a:xfrm>
          <a:prstGeom prst="rect">
            <a:avLst/>
          </a:prstGeom>
          <a:noFill/>
        </p:spPr>
      </p:pic>
      <p:pic>
        <p:nvPicPr>
          <p:cNvPr id="11" name="Picture 1" descr="C:\Users\pciren\AppData\Local\Temp\2\scp34509\net\orbit170l\disk1\pub\pubu\GOESR_AIT\abi_smoke_dust\visual_code_new\deep_blue\npp_d20130113_t0835461_dust_land_water.png"/>
          <p:cNvPicPr>
            <a:picLocks noChangeArrowheads="1"/>
          </p:cNvPicPr>
          <p:nvPr/>
        </p:nvPicPr>
        <p:blipFill>
          <a:blip r:embed="rId3" cstate="print"/>
          <a:srcRect l="8170" t="89965" r="63780" b="3017"/>
          <a:stretch>
            <a:fillRect/>
          </a:stretch>
        </p:blipFill>
        <p:spPr bwMode="auto">
          <a:xfrm>
            <a:off x="7086600" y="6248400"/>
            <a:ext cx="1569720" cy="304800"/>
          </a:xfrm>
          <a:prstGeom prst="rect">
            <a:avLst/>
          </a:prstGeom>
          <a:noFill/>
        </p:spPr>
      </p:pic>
      <p:sp>
        <p:nvSpPr>
          <p:cNvPr id="12" name="Rounded Rectangular Callout 11"/>
          <p:cNvSpPr/>
          <p:nvPr/>
        </p:nvSpPr>
        <p:spPr>
          <a:xfrm>
            <a:off x="5867400" y="3962400"/>
            <a:ext cx="1752600" cy="381000"/>
          </a:xfrm>
          <a:prstGeom prst="wedgeRoundRectCallout">
            <a:avLst>
              <a:gd name="adj1" fmla="val -13968"/>
              <a:gd name="adj2" fmla="val 3751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Dust in Arabian Sea on January 13, 2013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477000" y="1067943"/>
            <a:ext cx="2057400" cy="381000"/>
          </a:xfrm>
          <a:prstGeom prst="wedgeRoundRectCallout">
            <a:avLst>
              <a:gd name="adj1" fmla="val -15341"/>
              <a:gd name="adj2" fmla="val 144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Smoke from Funny River fire in Alaska on May 20, 2014</a:t>
            </a:r>
            <a:endParaRPr lang="en-US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04800" y="4953000"/>
            <a:ext cx="518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DAI = -100*[log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)-log</a:t>
            </a:r>
            <a:r>
              <a:rPr kumimoji="0" lang="en-US" sz="16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445nm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NDAI = -10*[log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(R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412nm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/R</a:t>
            </a:r>
            <a:r>
              <a:rPr kumimoji="0" lang="en-U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2.25um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)]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ciren\AppData\Local\Temp\1\scp12907\net\orbit170l\disk1\pub\pubu\GOESR_AIT\abi_smoke_dust\visual_code_new\deep_blue_viirs_global\20140716_dbdi_nontrans_AIT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133600"/>
            <a:ext cx="4572000" cy="32918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Comparison of VIIRS Dust and Smoke with OMPS Aerosol Index Product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1600200"/>
            <a:ext cx="19812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16, 2014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4" descr="http://acdb-ext.gsfc.nasa.gov/People/Seftor/OMPS/world_2014_07_16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240" y="2133600"/>
            <a:ext cx="4480560" cy="3276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43000" y="5791200"/>
            <a:ext cx="23622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VIIRS: </a:t>
            </a:r>
            <a:r>
              <a:rPr lang="en-US" sz="1200" dirty="0" smtClean="0">
                <a:solidFill>
                  <a:srgbClr val="FFFFFF"/>
                </a:solidFill>
              </a:rPr>
              <a:t>Separates dust and smoke.  Product accuracy ~70% and not sensitive to low aerosol loading (AOT &lt; 0.2)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5791200"/>
            <a:ext cx="27432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OMPS:</a:t>
            </a:r>
            <a:r>
              <a:rPr lang="en-US" sz="1200" dirty="0" smtClean="0">
                <a:solidFill>
                  <a:srgbClr val="FFFFFF"/>
                </a:solidFill>
              </a:rPr>
              <a:t> Absorbing aerosol (includes dust and smoke but does not differentiate the two). Not sensitive to boundary layer aerosol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2133600" y="5486400"/>
            <a:ext cx="3048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781800" y="5486400"/>
            <a:ext cx="3048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ular Callout 13"/>
          <p:cNvSpPr/>
          <p:nvPr/>
        </p:nvSpPr>
        <p:spPr>
          <a:xfrm>
            <a:off x="4191000" y="2133600"/>
            <a:ext cx="1295400" cy="381000"/>
          </a:xfrm>
          <a:prstGeom prst="wedgeRectCallout">
            <a:avLst>
              <a:gd name="adj1" fmla="val -67262"/>
              <a:gd name="adj2" fmla="val 16535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Not observed by OMPS</a:t>
            </a:r>
            <a:endParaRPr lang="en-US" sz="1200" dirty="0"/>
          </a:p>
        </p:txBody>
      </p:sp>
      <p:sp>
        <p:nvSpPr>
          <p:cNvPr id="15" name="Rectangular Callout 14"/>
          <p:cNvSpPr/>
          <p:nvPr/>
        </p:nvSpPr>
        <p:spPr>
          <a:xfrm>
            <a:off x="457200" y="3733800"/>
            <a:ext cx="1066800" cy="457200"/>
          </a:xfrm>
          <a:prstGeom prst="wedgeRectCallout">
            <a:avLst>
              <a:gd name="adj1" fmla="val 61820"/>
              <a:gd name="adj2" fmla="val -517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False detections from turbid water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447800" y="1752600"/>
            <a:ext cx="1219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VIIRS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72200" y="1752600"/>
            <a:ext cx="1219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OMPS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MISR_NOSPHERIC_AOT_201308_025by025_new.png"/>
          <p:cNvPicPr>
            <a:picLocks noChangeAspect="1"/>
          </p:cNvPicPr>
          <p:nvPr/>
        </p:nvPicPr>
        <p:blipFill>
          <a:blip r:embed="rId2" cstate="print"/>
          <a:srcRect l="4367" t="22150" r="2333" b="6000"/>
          <a:stretch>
            <a:fillRect/>
          </a:stretch>
        </p:blipFill>
        <p:spPr>
          <a:xfrm>
            <a:off x="3584449" y="4555490"/>
            <a:ext cx="3188125" cy="1636776"/>
          </a:xfrm>
          <a:prstGeom prst="rect">
            <a:avLst/>
          </a:prstGeom>
        </p:spPr>
      </p:pic>
      <p:pic>
        <p:nvPicPr>
          <p:cNvPr id="7" name="Picture 6" descr="MISR_NOSPHERIC_AOT_201307_025by025_new.png"/>
          <p:cNvPicPr>
            <a:picLocks noChangeAspect="1"/>
          </p:cNvPicPr>
          <p:nvPr/>
        </p:nvPicPr>
        <p:blipFill>
          <a:blip r:embed="rId3" cstate="print"/>
          <a:srcRect l="4400" t="22650" r="2500" b="5650"/>
          <a:stretch>
            <a:fillRect/>
          </a:stretch>
        </p:blipFill>
        <p:spPr>
          <a:xfrm>
            <a:off x="3584628" y="2726690"/>
            <a:ext cx="3187947" cy="1636776"/>
          </a:xfrm>
          <a:prstGeom prst="rect">
            <a:avLst/>
          </a:prstGeom>
        </p:spPr>
      </p:pic>
      <p:pic>
        <p:nvPicPr>
          <p:cNvPr id="8" name="Picture 7" descr="MISR_NOSPHERIC_AOT_201306_025by025_new.png"/>
          <p:cNvPicPr>
            <a:picLocks noChangeAspect="1"/>
          </p:cNvPicPr>
          <p:nvPr/>
        </p:nvPicPr>
        <p:blipFill>
          <a:blip r:embed="rId4" cstate="print"/>
          <a:srcRect l="4300" t="22100" r="2200" b="6200"/>
          <a:stretch>
            <a:fillRect/>
          </a:stretch>
        </p:blipFill>
        <p:spPr>
          <a:xfrm>
            <a:off x="3570932" y="888746"/>
            <a:ext cx="3201643" cy="1636776"/>
          </a:xfrm>
          <a:prstGeom prst="rect">
            <a:avLst/>
          </a:prstGeom>
        </p:spPr>
      </p:pic>
      <p:pic>
        <p:nvPicPr>
          <p:cNvPr id="9" name="Picture 8" descr="viirs_dust_EDRAOT_201306_025by025_new.png"/>
          <p:cNvPicPr>
            <a:picLocks noChangeAspect="1"/>
          </p:cNvPicPr>
          <p:nvPr/>
        </p:nvPicPr>
        <p:blipFill>
          <a:blip r:embed="rId5" cstate="print"/>
          <a:srcRect l="4900" t="22400" r="2300" b="5900"/>
          <a:stretch>
            <a:fillRect/>
          </a:stretch>
        </p:blipFill>
        <p:spPr>
          <a:xfrm>
            <a:off x="256032" y="888746"/>
            <a:ext cx="3177674" cy="1636776"/>
          </a:xfrm>
          <a:prstGeom prst="rect">
            <a:avLst/>
          </a:prstGeom>
        </p:spPr>
      </p:pic>
      <p:pic>
        <p:nvPicPr>
          <p:cNvPr id="10" name="Picture 9" descr="viirs_dust_EDRAOT_201307_025by025_new.png"/>
          <p:cNvPicPr>
            <a:picLocks noChangeAspect="1"/>
          </p:cNvPicPr>
          <p:nvPr/>
        </p:nvPicPr>
        <p:blipFill>
          <a:blip r:embed="rId6" cstate="print"/>
          <a:srcRect l="4900" t="22400" r="2000" b="5421"/>
          <a:stretch>
            <a:fillRect/>
          </a:stretch>
        </p:blipFill>
        <p:spPr>
          <a:xfrm>
            <a:off x="283465" y="2734056"/>
            <a:ext cx="3166783" cy="1636776"/>
          </a:xfrm>
          <a:prstGeom prst="rect">
            <a:avLst/>
          </a:prstGeom>
        </p:spPr>
      </p:pic>
      <p:pic>
        <p:nvPicPr>
          <p:cNvPr id="11" name="Picture 10" descr="viirs_dust_EDRAOT_201308_025by025_new.png"/>
          <p:cNvPicPr>
            <a:picLocks noChangeAspect="1"/>
          </p:cNvPicPr>
          <p:nvPr/>
        </p:nvPicPr>
        <p:blipFill>
          <a:blip r:embed="rId7" cstate="print"/>
          <a:srcRect l="3500" t="22850" r="2000" b="5600"/>
          <a:stretch>
            <a:fillRect/>
          </a:stretch>
        </p:blipFill>
        <p:spPr>
          <a:xfrm>
            <a:off x="246889" y="4562856"/>
            <a:ext cx="3242669" cy="1636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856232"/>
            <a:ext cx="74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June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1712" y="1839355"/>
            <a:ext cx="74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June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712464"/>
            <a:ext cx="74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July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1712" y="3712464"/>
            <a:ext cx="74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July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522976"/>
            <a:ext cx="85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August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1712" y="5506099"/>
            <a:ext cx="85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August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Down Arrow Callout 17"/>
          <p:cNvSpPr/>
          <p:nvPr/>
        </p:nvSpPr>
        <p:spPr>
          <a:xfrm>
            <a:off x="1033272" y="365760"/>
            <a:ext cx="1965960" cy="52298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VIIRS “Dust AOT”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Down Arrow Callout 18"/>
          <p:cNvSpPr/>
          <p:nvPr/>
        </p:nvSpPr>
        <p:spPr>
          <a:xfrm>
            <a:off x="4139184" y="365760"/>
            <a:ext cx="1965960" cy="52298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MISR “Dust AOT”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781800" y="286512"/>
            <a:ext cx="2362200" cy="588568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indent="-34290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VIIRS dust flag </a:t>
            </a:r>
            <a:r>
              <a:rPr lang="en-US" sz="2400" dirty="0" smtClean="0">
                <a:solidFill>
                  <a:prstClr val="black"/>
                </a:solidFill>
              </a:rPr>
              <a:t>+ </a:t>
            </a:r>
            <a:r>
              <a:rPr lang="en-US" sz="2400" dirty="0" smtClean="0">
                <a:solidFill>
                  <a:prstClr val="black"/>
                </a:solidFill>
              </a:rPr>
              <a:t>best quality AOT </a:t>
            </a:r>
            <a:r>
              <a:rPr lang="en-US" sz="2400" dirty="0" smtClean="0">
                <a:solidFill>
                  <a:prstClr val="black"/>
                </a:solidFill>
              </a:rPr>
              <a:t>=“</a:t>
            </a:r>
            <a:r>
              <a:rPr lang="en-US" sz="2400" dirty="0" smtClean="0">
                <a:solidFill>
                  <a:prstClr val="black"/>
                </a:solidFill>
              </a:rPr>
              <a:t>dust AOT”. 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indent="-34290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MISR </a:t>
            </a:r>
            <a:r>
              <a:rPr lang="en-US" sz="2400" dirty="0" smtClean="0">
                <a:solidFill>
                  <a:prstClr val="black"/>
                </a:solidFill>
              </a:rPr>
              <a:t>non-spherical AOT </a:t>
            </a:r>
            <a:r>
              <a:rPr lang="en-US" sz="2400" dirty="0" smtClean="0">
                <a:solidFill>
                  <a:prstClr val="black"/>
                </a:solidFill>
              </a:rPr>
              <a:t>=“</a:t>
            </a:r>
            <a:r>
              <a:rPr lang="en-US" sz="2400" dirty="0" smtClean="0">
                <a:solidFill>
                  <a:prstClr val="black"/>
                </a:solidFill>
              </a:rPr>
              <a:t>dust AOT”.</a:t>
            </a:r>
          </a:p>
          <a:p>
            <a:pPr marL="342900" indent="-34290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MISR dust AOT observed over the biomass burning region is likely coarse mode smoke aerosol?</a:t>
            </a:r>
          </a:p>
          <a:p>
            <a:pPr marL="342900" indent="-342900" defTabSz="9144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VIIRS dust AOT biased high compared to MISR.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VIIRS AOT quality is comparable to that of MODIS</a:t>
            </a:r>
          </a:p>
          <a:p>
            <a:r>
              <a:rPr lang="en-US" dirty="0" smtClean="0"/>
              <a:t>VIIRS AOT product is ready for operational use</a:t>
            </a:r>
          </a:p>
          <a:p>
            <a:r>
              <a:rPr lang="en-US" dirty="0" smtClean="0"/>
              <a:t>Publications</a:t>
            </a:r>
          </a:p>
          <a:p>
            <a:pPr lvl="1"/>
            <a:r>
              <a:rPr lang="en-US" dirty="0" smtClean="0"/>
              <a:t>J. Jackson, H. Liu, I. Laszlo, S. </a:t>
            </a:r>
            <a:r>
              <a:rPr lang="en-US" dirty="0" err="1" smtClean="0"/>
              <a:t>Kondragunta</a:t>
            </a:r>
            <a:r>
              <a:rPr lang="en-US" dirty="0" smtClean="0"/>
              <a:t>, L. A. Remer, J. Huang, and H-C. Huang, </a:t>
            </a:r>
            <a:r>
              <a:rPr lang="en-US" dirty="0" err="1" smtClean="0"/>
              <a:t>Suomi</a:t>
            </a:r>
            <a:r>
              <a:rPr lang="en-US" dirty="0" smtClean="0"/>
              <a:t>-NPP VIIRS aerosol algorithms and data products, J. of </a:t>
            </a:r>
            <a:r>
              <a:rPr lang="en-US" dirty="0" err="1" smtClean="0"/>
              <a:t>Geophys</a:t>
            </a:r>
            <a:r>
              <a:rPr lang="en-US" dirty="0" smtClean="0"/>
              <a:t>. Res., DOI: 10.1002/2013JD020449, 2014</a:t>
            </a:r>
          </a:p>
          <a:p>
            <a:pPr lvl="1"/>
            <a:r>
              <a:rPr lang="en-US" dirty="0" smtClean="0"/>
              <a:t>H. Liu, L. A. Remer, J. Huang, H-C. Huang, S. </a:t>
            </a:r>
            <a:r>
              <a:rPr lang="en-US" dirty="0" err="1" smtClean="0"/>
              <a:t>Kondragunta</a:t>
            </a:r>
            <a:r>
              <a:rPr lang="en-US" dirty="0" smtClean="0"/>
              <a:t>, I. Laszlo, M. </a:t>
            </a:r>
            <a:r>
              <a:rPr lang="en-US" dirty="0" err="1" smtClean="0"/>
              <a:t>Oo</a:t>
            </a:r>
            <a:r>
              <a:rPr lang="en-US" dirty="0" smtClean="0"/>
              <a:t>, J. M Jackson, Preliminary evaluation of SNPP VIIRS Aerosol Optical Thickness, J. of </a:t>
            </a:r>
            <a:r>
              <a:rPr lang="en-US" dirty="0" err="1" smtClean="0"/>
              <a:t>Geophys</a:t>
            </a:r>
            <a:r>
              <a:rPr lang="en-US" dirty="0" smtClean="0"/>
              <a:t>. Res., DOI: 10.1002/2013JD020360, 2014</a:t>
            </a:r>
          </a:p>
          <a:p>
            <a:pPr lvl="1"/>
            <a:r>
              <a:rPr lang="en-US" dirty="0" err="1" smtClean="0"/>
              <a:t>Ciren</a:t>
            </a:r>
            <a:r>
              <a:rPr lang="en-US" dirty="0" smtClean="0"/>
              <a:t>, P. and S. </a:t>
            </a:r>
            <a:r>
              <a:rPr lang="en-US" dirty="0" err="1" smtClean="0"/>
              <a:t>Kondragunta</a:t>
            </a:r>
            <a:r>
              <a:rPr lang="en-US" dirty="0" smtClean="0"/>
              <a:t>, Dust Aerosol Index (DAI) algorithm for MODIS, J. of </a:t>
            </a:r>
            <a:r>
              <a:rPr lang="en-US" dirty="0" err="1" smtClean="0"/>
              <a:t>Geophys</a:t>
            </a:r>
            <a:r>
              <a:rPr lang="en-US" dirty="0" smtClean="0"/>
              <a:t>. Res., DOI: 10.1002/2013JD020855, 2014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Enhancements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Replace current fixed global surface reflectance relationships with surface-dependent relationships.</a:t>
            </a:r>
          </a:p>
          <a:p>
            <a:r>
              <a:rPr lang="en-US" dirty="0" smtClean="0"/>
              <a:t>Extend AOT reporting range from 2 to 5 and include small negative AOTs.</a:t>
            </a:r>
          </a:p>
          <a:p>
            <a:r>
              <a:rPr lang="en-US" dirty="0" smtClean="0"/>
              <a:t>Consider a hybrid approach (VIIRS-like and MODIS-like) over land.</a:t>
            </a:r>
          </a:p>
          <a:p>
            <a:r>
              <a:rPr lang="en-US" dirty="0" smtClean="0"/>
              <a:t>Update aerosol models with those from MODIS algorithm.</a:t>
            </a:r>
          </a:p>
          <a:p>
            <a:r>
              <a:rPr lang="en-US" dirty="0" smtClean="0"/>
              <a:t>Improve cloud/heavy-aerosol discrimination, snow/ice detection; add spatial variability internal test.</a:t>
            </a:r>
          </a:p>
          <a:p>
            <a:r>
              <a:rPr lang="en-US" dirty="0" smtClean="0"/>
              <a:t>Extend retrievals over bright surfaces.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 UP SLIDES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3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Visible Infrared Imaging Radiometer Suite (VIIRS)</a:t>
            </a:r>
          </a:p>
          <a:p>
            <a:pPr>
              <a:buFont typeface="Arial" pitchFamily="34" charset="0"/>
              <a:buNone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/>
              <a:t>cross-track scanning radiometer with ~3000 km swath – full daily sampling</a:t>
            </a:r>
          </a:p>
          <a:p>
            <a:r>
              <a:rPr lang="en-US" dirty="0" smtClean="0"/>
              <a:t>7 years lifetime</a:t>
            </a:r>
          </a:p>
          <a:p>
            <a:r>
              <a:rPr lang="en-US" dirty="0" smtClean="0"/>
              <a:t>22 channels (412-12,016 nm)</a:t>
            </a:r>
          </a:p>
          <a:p>
            <a:pPr lvl="1"/>
            <a:r>
              <a:rPr lang="en-US" dirty="0" smtClean="0"/>
              <a:t>16 of these are M bands with 0.742 x 0.776 km nadir resolution </a:t>
            </a:r>
          </a:p>
          <a:p>
            <a:pPr lvl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aerosol retrieval is from M bands</a:t>
            </a:r>
          </a:p>
          <a:p>
            <a:r>
              <a:rPr lang="en-US" dirty="0" smtClean="0"/>
              <a:t>high signal-to-noise ratio (SNR): </a:t>
            </a:r>
          </a:p>
          <a:p>
            <a:pPr lvl="1"/>
            <a:r>
              <a:rPr lang="en-US" dirty="0" smtClean="0"/>
              <a:t>M1-M7: ~200-400</a:t>
            </a:r>
          </a:p>
          <a:p>
            <a:pPr lvl="1"/>
            <a:r>
              <a:rPr lang="en-US" dirty="0" smtClean="0"/>
              <a:t>M8-M11: ~10-300 </a:t>
            </a:r>
          </a:p>
          <a:p>
            <a:r>
              <a:rPr lang="en-US" dirty="0" smtClean="0"/>
              <a:t>2% absolute radiometric accuracy</a:t>
            </a:r>
          </a:p>
          <a:p>
            <a:r>
              <a:rPr lang="en-US" dirty="0" smtClean="0"/>
              <a:t>single look</a:t>
            </a:r>
          </a:p>
          <a:p>
            <a:r>
              <a:rPr lang="en-US" dirty="0" smtClean="0"/>
              <a:t>no polarization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347812"/>
              </p:ext>
            </p:extLst>
          </p:nvPr>
        </p:nvGraphicFramePr>
        <p:xfrm>
          <a:off x="4876800" y="1219200"/>
          <a:ext cx="3962401" cy="4943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941"/>
                <a:gridCol w="1165412"/>
                <a:gridCol w="1105647"/>
                <a:gridCol w="914401"/>
              </a:tblGrid>
              <a:tr h="3722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Band name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Wavelength (nm)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Bandwidth (nm)</a:t>
                      </a:r>
                    </a:p>
                  </a:txBody>
                  <a:tcPr marL="44057" marR="44057" marT="0" marB="18288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Use in </a:t>
                      </a: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algorithm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 anchor="ctr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M1*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412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20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M2*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445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14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M3*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488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19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L,</a:t>
                      </a:r>
                      <a:r>
                        <a:rPr lang="en-US" sz="1600" baseline="0" dirty="0" smtClean="0">
                          <a:latin typeface="+mn-lt"/>
                          <a:ea typeface="SimSun"/>
                          <a:cs typeface="Times New Roman"/>
                        </a:rPr>
                        <a:t> TL 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M4*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555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21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M5*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672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20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L, O, TO</a:t>
                      </a: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M6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746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15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M7*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865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39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O,</a:t>
                      </a:r>
                      <a:r>
                        <a:rPr lang="en-US" sz="1600" baseline="0" dirty="0" smtClean="0">
                          <a:latin typeface="+mn-lt"/>
                          <a:ea typeface="SimSun"/>
                          <a:cs typeface="Times New Roman"/>
                        </a:rPr>
                        <a:t> TL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M8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1,240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27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O, TL, TO 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M9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1,378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15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M10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1,610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59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O, TL, 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M11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2,250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47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L, O, TL, TO</a:t>
                      </a: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M12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3,700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191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TL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M13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4,050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163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none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M14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8,550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323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 pitchFamily="18" charset="0"/>
                        </a:rPr>
                        <a:t>none</a:t>
                      </a:r>
                      <a:endParaRPr lang="en-US" sz="1600" dirty="0"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M15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SimSun"/>
                          <a:cs typeface="Times New Roman"/>
                        </a:rPr>
                        <a:t>10,763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989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TL, 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  <a:tr h="205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M16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SimSun"/>
                          <a:cs typeface="Times New Roman"/>
                        </a:rPr>
                        <a:t>12,016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SimSun"/>
                          <a:cs typeface="Times New Roman"/>
                        </a:rPr>
                        <a:t>864</a:t>
                      </a:r>
                    </a:p>
                  </a:txBody>
                  <a:tcPr marL="44057" marR="44057" marT="0" marB="18288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SimSun"/>
                          <a:cs typeface="Times New Roman"/>
                        </a:rPr>
                        <a:t>TT, TO</a:t>
                      </a:r>
                      <a:endParaRPr lang="en-US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44057" marR="44057" marT="0" marB="18288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76800" y="61722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*dual gain, L: land, O: ocean; T: internal test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Land Retrieval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Channels used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0.41, 0.44, 0.48, 0.67,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2.25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µm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a typeface="Times New Roman"/>
            </a:endParaRPr>
          </a:p>
          <a:p>
            <a:pPr lvl="1"/>
            <a:r>
              <a:rPr lang="en-US" dirty="0" smtClean="0"/>
              <a:t>Gaseous absorption parameterized</a:t>
            </a:r>
          </a:p>
          <a:p>
            <a:r>
              <a:rPr lang="en-US" dirty="0" smtClean="0"/>
              <a:t>Simultaneous retrieval of AOT and surface reflectance for a given aerosol model</a:t>
            </a:r>
          </a:p>
          <a:p>
            <a:pPr lvl="1"/>
            <a:r>
              <a:rPr lang="en-US" dirty="0" smtClean="0"/>
              <a:t>0.48 and 0.67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µm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a typeface="Times New Roman"/>
            </a:endParaRPr>
          </a:p>
          <a:p>
            <a:pPr lvl="1"/>
            <a:r>
              <a:rPr lang="en-US" dirty="0" smtClean="0"/>
              <a:t>Prescribed surface reflectance ratio</a:t>
            </a:r>
          </a:p>
          <a:p>
            <a:r>
              <a:rPr lang="en-US" dirty="0" smtClean="0"/>
              <a:t>Select aerosol model</a:t>
            </a:r>
          </a:p>
          <a:p>
            <a:pPr lvl="1"/>
            <a:r>
              <a:rPr lang="en-US" dirty="0" smtClean="0"/>
              <a:t>0.41, 0.44, and 2.25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µm</a:t>
            </a:r>
          </a:p>
          <a:p>
            <a:pPr lvl="1"/>
            <a:r>
              <a:rPr lang="en-US" dirty="0"/>
              <a:t>Prescribed surface reflectance </a:t>
            </a:r>
            <a:r>
              <a:rPr lang="en-US" dirty="0" smtClean="0"/>
              <a:t>ratios over 0.67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µm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a typeface="Times New Roman"/>
            </a:endParaRPr>
          </a:p>
          <a:p>
            <a:pPr lvl="1"/>
            <a:r>
              <a:rPr lang="en-US" dirty="0" smtClean="0"/>
              <a:t>One of five candidate aerosol models: dust; smoke (high and low absorption); urban (clean and polluted) [</a:t>
            </a:r>
            <a:r>
              <a:rPr lang="en-US" i="1" dirty="0" err="1" smtClean="0"/>
              <a:t>Dubovik</a:t>
            </a:r>
            <a:r>
              <a:rPr lang="en-US" i="1" dirty="0" smtClean="0"/>
              <a:t> et al</a:t>
            </a:r>
            <a:r>
              <a:rPr lang="en-US" dirty="0" smtClean="0"/>
              <a:t>., 2002]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39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Ocean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Channels used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0.67, 0.74,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0.86 (reference),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1.24, 1.61,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2.25 µm</a:t>
            </a:r>
            <a:endParaRPr lang="en-US" dirty="0" smtClean="0"/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Wind-dependent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(speed and direction) ocean surface reflectance is calculated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analytically.</a:t>
            </a:r>
          </a:p>
          <a:p>
            <a:pPr lvl="1"/>
            <a:r>
              <a:rPr lang="en-US" dirty="0" smtClean="0"/>
              <a:t>Accounts </a:t>
            </a:r>
            <a:r>
              <a:rPr lang="en-US" dirty="0"/>
              <a:t>for water-leaving radiance (</a:t>
            </a:r>
            <a:r>
              <a:rPr lang="en-US" dirty="0" err="1"/>
              <a:t>Lambertian</a:t>
            </a:r>
            <a:r>
              <a:rPr lang="en-US" dirty="0"/>
              <a:t>, fixed pigment concentration), whitecap (</a:t>
            </a:r>
            <a:r>
              <a:rPr lang="en-US" dirty="0" err="1"/>
              <a:t>Lambertian</a:t>
            </a:r>
            <a:r>
              <a:rPr lang="en-US" dirty="0"/>
              <a:t>, wind-speed dependent) and specular reflection (dependent on wind speed and direction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Combines </a:t>
            </a:r>
            <a:r>
              <a:rPr lang="en-US" dirty="0"/>
              <a:t>5 fine mode and 4 coarse mode models with 0.01 increments in fine mode fraction (2020 models)</a:t>
            </a:r>
          </a:p>
          <a:p>
            <a:r>
              <a:rPr lang="en-US" dirty="0" smtClean="0"/>
              <a:t>Search </a:t>
            </a:r>
            <a:r>
              <a:rPr lang="en-US" dirty="0"/>
              <a:t>for AOT and aerosol model that most closely reproduces the VIIRS-measured TOA reflectance in multiple bands.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VIIRS 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/>
              <a:t>cross-track scanning </a:t>
            </a:r>
          </a:p>
          <a:p>
            <a:r>
              <a:rPr lang="en-US" dirty="0" smtClean="0"/>
              <a:t>~</a:t>
            </a:r>
            <a:r>
              <a:rPr lang="en-US" dirty="0"/>
              <a:t>3000 km swath </a:t>
            </a:r>
            <a:endParaRPr lang="en-US" dirty="0" smtClean="0"/>
          </a:p>
          <a:p>
            <a:r>
              <a:rPr lang="en-US" dirty="0" smtClean="0"/>
              <a:t>7 </a:t>
            </a:r>
            <a:r>
              <a:rPr lang="en-US" dirty="0"/>
              <a:t>years lifetime</a:t>
            </a:r>
          </a:p>
          <a:p>
            <a:r>
              <a:rPr lang="en-US" dirty="0" smtClean="0"/>
              <a:t>0.742 </a:t>
            </a:r>
            <a:r>
              <a:rPr lang="en-US" dirty="0"/>
              <a:t>x 0.776 km nadir resolution </a:t>
            </a:r>
          </a:p>
          <a:p>
            <a:r>
              <a:rPr lang="en-US" dirty="0" smtClean="0"/>
              <a:t>2</a:t>
            </a:r>
            <a:r>
              <a:rPr lang="en-US" dirty="0"/>
              <a:t>% absolute radiometric accuracy</a:t>
            </a:r>
          </a:p>
          <a:p>
            <a:r>
              <a:rPr lang="en-US" dirty="0"/>
              <a:t>single look</a:t>
            </a:r>
          </a:p>
          <a:p>
            <a:r>
              <a:rPr lang="en-US" dirty="0"/>
              <a:t>no polarization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1841" b="26878"/>
          <a:stretch/>
        </p:blipFill>
        <p:spPr>
          <a:xfrm>
            <a:off x="4953000" y="1905000"/>
            <a:ext cx="3962400" cy="4669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1371600"/>
            <a:ext cx="3511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Bands used for aerosol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4953000" y="5257800"/>
            <a:ext cx="3962400" cy="30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7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Aerosol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Aerosol Optical Thickness (AOT)</a:t>
            </a:r>
          </a:p>
          <a:p>
            <a:pPr lvl="1"/>
            <a:r>
              <a:rPr lang="en-US" dirty="0"/>
              <a:t>for 11 wavelengths (10 M bands + 550 nm)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APSP (Aerosol Particle Size Parameter)</a:t>
            </a:r>
          </a:p>
          <a:p>
            <a:pPr lvl="1"/>
            <a:r>
              <a:rPr lang="en-US" dirty="0" err="1"/>
              <a:t>Ångström</a:t>
            </a:r>
            <a:r>
              <a:rPr lang="en-US" dirty="0"/>
              <a:t> Exponent derived from AOTs at M2 (445 nm) and M5 (672 nm) over land, and M7 (865 nm) and M10 (1610 nm) over ocean </a:t>
            </a:r>
          </a:p>
          <a:p>
            <a:pPr lvl="1"/>
            <a:r>
              <a:rPr lang="en-US" dirty="0"/>
              <a:t>qualitative measure of particle size</a:t>
            </a:r>
          </a:p>
          <a:p>
            <a:pPr lvl="1"/>
            <a:r>
              <a:rPr lang="en-US" dirty="0"/>
              <a:t>over-land product is not recommended!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Suspended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Matter (SM)</a:t>
            </a:r>
          </a:p>
          <a:p>
            <a:pPr lvl="1"/>
            <a:r>
              <a:rPr lang="en-US" dirty="0"/>
              <a:t>classification of aerosol type (dust, smoke, sea salt, volcanic ash) and smoke concentration</a:t>
            </a:r>
          </a:p>
          <a:p>
            <a:r>
              <a:rPr lang="en-US" dirty="0" smtClean="0"/>
              <a:t>Only </a:t>
            </a:r>
            <a:r>
              <a:rPr lang="en-US" dirty="0"/>
              <a:t>day time and over dark land and non-</a:t>
            </a:r>
            <a:r>
              <a:rPr lang="en-US" dirty="0" err="1"/>
              <a:t>sunglint</a:t>
            </a:r>
            <a:r>
              <a:rPr lang="en-US" dirty="0"/>
              <a:t> </a:t>
            </a:r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16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visualization tools\visualization\IDLCODE_ADL\Saved_Images\viirs_20131112_aer_I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67322"/>
            <a:ext cx="3364992" cy="2243328"/>
          </a:xfrm>
          <a:prstGeom prst="rect">
            <a:avLst/>
          </a:prstGeom>
          <a:noFill/>
        </p:spPr>
      </p:pic>
      <p:pic>
        <p:nvPicPr>
          <p:cNvPr id="7" name="Picture 4" descr="G:\visualization tools\visualization\IDLCODE_ADL\Saved_Images\viirs_20131112_aer_ed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00922"/>
            <a:ext cx="3364992" cy="2243328"/>
          </a:xfrm>
          <a:prstGeom prst="rect">
            <a:avLst/>
          </a:prstGeom>
          <a:noFill/>
        </p:spPr>
      </p:pic>
      <p:pic>
        <p:nvPicPr>
          <p:cNvPr id="8" name="Picture 5" descr="C:\Users\laszlo\Documents\orbit052a\Documents\JPSS\VIIRS Aerosol Science and Operational Users Workshop 2013\viirs.edr.aot550.Davg.0.25.20131112.hig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419600"/>
            <a:ext cx="3364992" cy="201899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4572000" cy="60198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i="1" dirty="0"/>
              <a:t>At  NOAA Comprehensive Large Array-data Stewardship System (CLASS):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Intermediate Product (IP)</a:t>
            </a:r>
          </a:p>
          <a:p>
            <a:pPr lvl="1"/>
            <a:r>
              <a:rPr lang="en-US" dirty="0"/>
              <a:t>0.75-km pixel</a:t>
            </a:r>
          </a:p>
          <a:p>
            <a:pPr lvl="2"/>
            <a:r>
              <a:rPr lang="en-US" dirty="0"/>
              <a:t>AOT</a:t>
            </a:r>
          </a:p>
          <a:p>
            <a:pPr lvl="2"/>
            <a:r>
              <a:rPr lang="en-US" dirty="0"/>
              <a:t>APSP</a:t>
            </a:r>
          </a:p>
          <a:p>
            <a:pPr lvl="2"/>
            <a:r>
              <a:rPr lang="en-US" dirty="0"/>
              <a:t>AMI (Aerosol Model Information)</a:t>
            </a:r>
          </a:p>
          <a:p>
            <a:pPr lvl="3"/>
            <a:r>
              <a:rPr lang="en-US" dirty="0"/>
              <a:t>land: single aerosol model</a:t>
            </a:r>
          </a:p>
          <a:p>
            <a:pPr lvl="3"/>
            <a:r>
              <a:rPr lang="en-US" dirty="0"/>
              <a:t>ocean: indexes of fine and coarse modes and fine mode fraction</a:t>
            </a:r>
          </a:p>
          <a:p>
            <a:pPr lvl="2"/>
            <a:r>
              <a:rPr lang="en-US" dirty="0"/>
              <a:t>quality flags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Environmental Data Record (EDR)</a:t>
            </a:r>
          </a:p>
          <a:p>
            <a:pPr lvl="1"/>
            <a:r>
              <a:rPr lang="en-US" dirty="0"/>
              <a:t>6 km aggregated from 8x8 IPs filtered by quality flags</a:t>
            </a:r>
          </a:p>
          <a:p>
            <a:pPr lvl="2"/>
            <a:r>
              <a:rPr lang="en-US" dirty="0"/>
              <a:t>granule with 96 x 400 EDR cells</a:t>
            </a:r>
          </a:p>
          <a:p>
            <a:pPr lvl="2"/>
            <a:r>
              <a:rPr lang="en-US" dirty="0"/>
              <a:t>AOT</a:t>
            </a:r>
          </a:p>
          <a:p>
            <a:pPr lvl="2"/>
            <a:r>
              <a:rPr lang="en-US" dirty="0"/>
              <a:t>APSP</a:t>
            </a:r>
          </a:p>
          <a:p>
            <a:pPr lvl="2"/>
            <a:r>
              <a:rPr lang="en-US" dirty="0"/>
              <a:t>quality flags</a:t>
            </a:r>
          </a:p>
          <a:p>
            <a:pPr lvl="1"/>
            <a:r>
              <a:rPr lang="en-US" dirty="0"/>
              <a:t>0.75 km</a:t>
            </a:r>
          </a:p>
          <a:p>
            <a:pPr lvl="2"/>
            <a:r>
              <a:rPr lang="en-US" dirty="0"/>
              <a:t>SM </a:t>
            </a:r>
          </a:p>
          <a:p>
            <a:pPr>
              <a:spcBef>
                <a:spcPts val="1200"/>
              </a:spcBef>
              <a:buNone/>
            </a:pPr>
            <a:r>
              <a:rPr lang="en-US" i="1" dirty="0"/>
              <a:t>At NOAA/NESDIS/STAR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Gridded 550-nm AOT EDR</a:t>
            </a:r>
          </a:p>
          <a:p>
            <a:pPr lvl="2"/>
            <a:r>
              <a:rPr lang="en-US" dirty="0"/>
              <a:t>regular equal angle grid: 0.25°x0.25° (~28x28 km)</a:t>
            </a:r>
          </a:p>
          <a:p>
            <a:pPr lvl="2"/>
            <a:r>
              <a:rPr lang="en-US" dirty="0"/>
              <a:t>only high quality AOT EDR is </a:t>
            </a:r>
            <a:r>
              <a:rPr lang="en-US" dirty="0" smtClean="0"/>
              <a:t>used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4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Validation</a:t>
            </a:r>
            <a:br>
              <a:rPr lang="en-US" dirty="0" smtClean="0"/>
            </a:br>
            <a:r>
              <a:rPr lang="en-US" sz="3600" dirty="0" smtClean="0"/>
              <a:t>Comparisons with AERONET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524000"/>
            <a:ext cx="1524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Time period is 2 May 2012 to 1 September 2013 (excluding the processing error period) over ocean and 23 January 2013 to 1 September 2013 (after PCT update) over land.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074" name="Picture 2" descr="C:\Users\hliu\Documents\WORK\VIIRS\PAPER\JGP-validation-201305\figures\figure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6934200" cy="277368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8379150" cy="219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91200"/>
            <a:ext cx="8229600" cy="7620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Small bias from majority matchups</a:t>
            </a:r>
          </a:p>
          <a:p>
            <a:r>
              <a:rPr lang="en-US" dirty="0" smtClean="0"/>
              <a:t>Underestimation over low NDVI scenes; overestimation over high NDVI scenes</a:t>
            </a:r>
          </a:p>
          <a:p>
            <a:r>
              <a:rPr lang="en-US" dirty="0" smtClean="0"/>
              <a:t>Large uncertainty over arid land and dust dominated scenes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122" name="Picture 2" descr="C:\Users\hliu\Documents\WORK\VIIRS\PAPER\JGP-validation-201305\figures\figure1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7086600" cy="5428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aszlo\Documents\orbit052a\Documents\JPSS\VIIRS Aerosol Science and Operational Users Workshop 2013\images_plus\viirs_20131112_rgb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362200"/>
            <a:ext cx="7162800" cy="38360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VIIRS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838200" y="1188773"/>
            <a:ext cx="7543800" cy="1523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Processing is on a granule by granule basis</a:t>
            </a:r>
          </a:p>
          <a:p>
            <a:pPr lvl="1"/>
            <a:r>
              <a:rPr lang="en-US" sz="2000" dirty="0"/>
              <a:t>86 seconds; 48 scan lines; 3040 km swath width; </a:t>
            </a:r>
            <a:r>
              <a:rPr lang="en-US" sz="2000" dirty="0" smtClean="0"/>
              <a:t>768 x 3200 (along-track by cross-track) 0.75-km  pixels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3468" y="2448911"/>
            <a:ext cx="456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Example VIIRS granule, 11/02/2013, 19:05 </a:t>
            </a:r>
            <a:r>
              <a:rPr lang="en-US" dirty="0" err="1" smtClean="0">
                <a:solidFill>
                  <a:schemeClr val="bg1"/>
                </a:solidFill>
              </a:rPr>
              <a:t>UTC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RGB</a:t>
            </a:r>
            <a:r>
              <a:rPr lang="en-US" dirty="0" smtClean="0">
                <a:solidFill>
                  <a:schemeClr val="bg1"/>
                </a:solidFill>
              </a:rPr>
              <a:t> image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1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Aerosol Algorithm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Multi-spectral over dark surface</a:t>
            </a:r>
          </a:p>
          <a:p>
            <a:r>
              <a:rPr lang="en-US" dirty="0" smtClean="0"/>
              <a:t>Separate algorithms used over land and ocean</a:t>
            </a:r>
          </a:p>
          <a:p>
            <a:r>
              <a:rPr lang="en-US" dirty="0" smtClean="0"/>
              <a:t>Algorithm heritages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over land: MODIS atmospheric correction (MOD09)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over ocean: MODIS aerosol retrieval (MOD04)</a:t>
            </a:r>
          </a:p>
          <a:p>
            <a:r>
              <a:rPr lang="en-US" dirty="0" smtClean="0"/>
              <a:t>Many years of development work:</a:t>
            </a:r>
          </a:p>
          <a:p>
            <a:pPr lvl="1"/>
            <a:r>
              <a:rPr lang="en-US" dirty="0" smtClean="0"/>
              <a:t>Initial science version by Raytheon</a:t>
            </a:r>
          </a:p>
          <a:p>
            <a:pPr lvl="1"/>
            <a:r>
              <a:rPr lang="en-US" dirty="0" smtClean="0"/>
              <a:t>Updates and modifications by </a:t>
            </a:r>
            <a:r>
              <a:rPr lang="en-US" dirty="0" err="1" smtClean="0"/>
              <a:t>NGAS</a:t>
            </a:r>
            <a:endParaRPr lang="en-US" dirty="0" smtClean="0"/>
          </a:p>
          <a:p>
            <a:pPr lvl="1"/>
            <a:r>
              <a:rPr lang="en-US" dirty="0" smtClean="0"/>
              <a:t>NOAA Cal/Val Team’s responsibility is to maintain, evaluate and improve the algorithm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2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land retrieval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Channels </a:t>
            </a:r>
            <a:r>
              <a:rPr lang="en-US" dirty="0" smtClean="0"/>
              <a:t>used: 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0.41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0.44, 0.48, 0.67, and 2.25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µm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/>
              <a:t>Prescribed surface reflectance </a:t>
            </a:r>
            <a:r>
              <a:rPr lang="en-US" sz="3200" dirty="0" smtClean="0"/>
              <a:t>ratio (0.48 and 0.67 µm)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a typeface="Times New Roman"/>
            </a:endParaRPr>
          </a:p>
          <a:p>
            <a:r>
              <a:rPr lang="en-US" dirty="0" smtClean="0"/>
              <a:t>Simultaneous </a:t>
            </a:r>
            <a:r>
              <a:rPr lang="en-US" dirty="0"/>
              <a:t>retrieval of AOT and surface reflectance for a given aerosol model</a:t>
            </a:r>
          </a:p>
          <a:p>
            <a:r>
              <a:rPr lang="en-US" dirty="0" smtClean="0"/>
              <a:t>Select </a:t>
            </a:r>
            <a:r>
              <a:rPr lang="en-US" dirty="0"/>
              <a:t>aerosol </a:t>
            </a:r>
            <a:r>
              <a:rPr lang="en-US" dirty="0" smtClean="0"/>
              <a:t>model  </a:t>
            </a:r>
            <a:r>
              <a:rPr lang="en-US" dirty="0"/>
              <a:t>[</a:t>
            </a:r>
            <a:r>
              <a:rPr lang="en-US" i="1" dirty="0" err="1"/>
              <a:t>Dubovik</a:t>
            </a:r>
            <a:r>
              <a:rPr lang="en-US" i="1" dirty="0"/>
              <a:t> et al</a:t>
            </a:r>
            <a:r>
              <a:rPr lang="en-US" dirty="0"/>
              <a:t>., 2002]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6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ocean retrieval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Channels </a:t>
            </a:r>
            <a:r>
              <a:rPr lang="en-US" dirty="0" smtClean="0"/>
              <a:t>used: 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0.67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0.74, </a:t>
            </a:r>
            <a:r>
              <a:rPr lang="en-US" dirty="0" smtClean="0"/>
              <a:t>0.86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1.24, 1.61, and 2.25 µm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Wind-dependent (speed and direction) ocean surface reflectance is calculated analytically.</a:t>
            </a:r>
          </a:p>
          <a:p>
            <a:r>
              <a:rPr lang="en-US" dirty="0" smtClean="0"/>
              <a:t>Combines </a:t>
            </a:r>
            <a:r>
              <a:rPr lang="en-US" dirty="0"/>
              <a:t>5 fine mode and 4 coarse mode models </a:t>
            </a:r>
            <a:r>
              <a:rPr lang="en-US" dirty="0" smtClean="0"/>
              <a:t>(</a:t>
            </a:r>
            <a:r>
              <a:rPr lang="en-US" dirty="0"/>
              <a:t>2020 models)</a:t>
            </a:r>
          </a:p>
          <a:p>
            <a:r>
              <a:rPr lang="en-US" dirty="0" smtClean="0"/>
              <a:t>Finds AOT </a:t>
            </a:r>
            <a:r>
              <a:rPr lang="en-US" dirty="0"/>
              <a:t>and aerosol model that </a:t>
            </a:r>
            <a:r>
              <a:rPr lang="en-US" dirty="0" smtClean="0"/>
              <a:t>best matches </a:t>
            </a:r>
            <a:r>
              <a:rPr lang="en-US" dirty="0"/>
              <a:t>the VIIRS-measured TOA </a:t>
            </a:r>
            <a:r>
              <a:rPr lang="en-US" dirty="0" smtClean="0"/>
              <a:t>spectral reflectance.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40</a:t>
            </a:r>
            <a:r>
              <a:rPr lang="en-US" baseline="30000" smtClean="0"/>
              <a:t>TH</a:t>
            </a:r>
            <a:r>
              <a:rPr lang="en-US" smtClean="0"/>
              <a:t> COSPAR SCIENTIFIC ASSEMBLY, 2-10 August 2014, Moscow, Russia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7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Aerosol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Aerosol Optical Thickness (AOT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dirty="0" smtClean="0"/>
              <a:t>(11 wavelengths, land and ocean)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APSP (Aerosol Particle Size Parameter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dirty="0"/>
          </a:p>
          <a:p>
            <a:pPr lvl="1"/>
            <a:r>
              <a:rPr lang="en-US" dirty="0" err="1" smtClean="0"/>
              <a:t>Ångström</a:t>
            </a:r>
            <a:r>
              <a:rPr lang="en-US" dirty="0" smtClean="0"/>
              <a:t> </a:t>
            </a:r>
            <a:r>
              <a:rPr lang="en-US" dirty="0"/>
              <a:t>Exponent </a:t>
            </a:r>
            <a:r>
              <a:rPr lang="en-US" dirty="0" smtClean="0"/>
              <a:t>(</a:t>
            </a:r>
            <a:r>
              <a:rPr lang="en-US" dirty="0"/>
              <a:t>445 </a:t>
            </a:r>
            <a:r>
              <a:rPr lang="en-US" dirty="0" smtClean="0"/>
              <a:t>nm/672 </a:t>
            </a:r>
            <a:r>
              <a:rPr lang="en-US" dirty="0"/>
              <a:t>nm) over land, </a:t>
            </a:r>
            <a:r>
              <a:rPr lang="en-US" dirty="0" smtClean="0"/>
              <a:t>(</a:t>
            </a:r>
            <a:r>
              <a:rPr lang="en-US" dirty="0"/>
              <a:t>865 </a:t>
            </a:r>
            <a:r>
              <a:rPr lang="en-US" dirty="0" smtClean="0"/>
              <a:t>nm</a:t>
            </a:r>
            <a:r>
              <a:rPr lang="en-US" dirty="0"/>
              <a:t>/</a:t>
            </a:r>
            <a:r>
              <a:rPr lang="en-US" dirty="0" smtClean="0"/>
              <a:t>1610 </a:t>
            </a:r>
            <a:r>
              <a:rPr lang="en-US" dirty="0"/>
              <a:t>nm) over ocean </a:t>
            </a:r>
          </a:p>
          <a:p>
            <a:pPr lvl="1"/>
            <a:r>
              <a:rPr lang="en-US" u="sng" dirty="0" smtClean="0">
                <a:solidFill>
                  <a:srgbClr val="FF0000"/>
                </a:solidFill>
              </a:rPr>
              <a:t>over</a:t>
            </a:r>
            <a:r>
              <a:rPr lang="en-US" u="sng" dirty="0">
                <a:solidFill>
                  <a:srgbClr val="FF0000"/>
                </a:solidFill>
              </a:rPr>
              <a:t>-land </a:t>
            </a:r>
            <a:r>
              <a:rPr lang="en-US" u="sng" dirty="0" smtClean="0">
                <a:solidFill>
                  <a:srgbClr val="FF0000"/>
                </a:solidFill>
              </a:rPr>
              <a:t>APSP product </a:t>
            </a:r>
            <a:r>
              <a:rPr lang="en-US" u="sng" dirty="0">
                <a:solidFill>
                  <a:srgbClr val="FF0000"/>
                </a:solidFill>
              </a:rPr>
              <a:t>is not recommended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Suspended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Matter (SM)</a:t>
            </a:r>
          </a:p>
          <a:p>
            <a:pPr lvl="1"/>
            <a:r>
              <a:rPr lang="en-US" dirty="0"/>
              <a:t>classification of aerosol type (dust, smoke, sea salt, volcanic ash) and smoke concentration</a:t>
            </a:r>
          </a:p>
          <a:p>
            <a:r>
              <a:rPr lang="en-US" dirty="0" smtClean="0"/>
              <a:t>Day time, dark land, non</a:t>
            </a:r>
            <a:r>
              <a:rPr lang="en-US" dirty="0"/>
              <a:t>-</a:t>
            </a:r>
            <a:r>
              <a:rPr lang="en-US" dirty="0" err="1"/>
              <a:t>sunglint</a:t>
            </a:r>
            <a:r>
              <a:rPr lang="en-US" dirty="0"/>
              <a:t> </a:t>
            </a:r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7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visualization tools\visualization\IDLCODE_ADL\Saved_Images\viirs_20131112_aer_I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770128"/>
            <a:ext cx="4267200" cy="2844800"/>
          </a:xfrm>
          <a:prstGeom prst="rect">
            <a:avLst/>
          </a:prstGeom>
          <a:noFill/>
        </p:spPr>
      </p:pic>
      <p:pic>
        <p:nvPicPr>
          <p:cNvPr id="7" name="Picture 4" descr="G:\visualization tools\visualization\IDLCODE_ADL\Saved_Images\viirs_20131112_aer_ed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064" y="3657600"/>
            <a:ext cx="4242417" cy="282827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572000" cy="6019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i="1" dirty="0"/>
              <a:t>At  NOAA Comprehensive Large Array-data Stewardship System (</a:t>
            </a:r>
            <a:r>
              <a:rPr lang="en-US" i="1" dirty="0">
                <a:solidFill>
                  <a:srgbClr val="FF0000"/>
                </a:solidFill>
              </a:rPr>
              <a:t>CLASS</a:t>
            </a:r>
            <a:r>
              <a:rPr lang="en-US" i="1" dirty="0"/>
              <a:t>):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Intermediate Product (IP)</a:t>
            </a:r>
          </a:p>
          <a:p>
            <a:pPr lvl="1"/>
            <a:r>
              <a:rPr lang="en-US" i="1" u="sng" dirty="0"/>
              <a:t>0.75-km pixel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Environmental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Data Record (EDR)</a:t>
            </a:r>
          </a:p>
          <a:p>
            <a:pPr lvl="1"/>
            <a:r>
              <a:rPr lang="en-US" u="sng" dirty="0"/>
              <a:t>6 km </a:t>
            </a:r>
            <a:r>
              <a:rPr lang="en-US" dirty="0"/>
              <a:t>aggregated from 8x8 IPs filtered by quality flags</a:t>
            </a:r>
          </a:p>
          <a:p>
            <a:pPr lvl="1"/>
            <a:r>
              <a:rPr lang="en-US" dirty="0" smtClean="0"/>
              <a:t>0.75 km (SM only)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9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2037</Words>
  <Application>Microsoft Macintosh PowerPoint</Application>
  <PresentationFormat>On-screen Show (4:3)</PresentationFormat>
  <Paragraphs>384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VIIRS Aerosol Products: Algorithm Development and Air Quality Applications</vt:lpstr>
      <vt:lpstr>Outline</vt:lpstr>
      <vt:lpstr>VIIRS instrument</vt:lpstr>
      <vt:lpstr>VIIRS</vt:lpstr>
      <vt:lpstr>VIIRS Aerosol Algorithm</vt:lpstr>
      <vt:lpstr>Over land retrieval</vt:lpstr>
      <vt:lpstr>Over ocean retrieval</vt:lpstr>
      <vt:lpstr>VIIRS Aerosol Products</vt:lpstr>
      <vt:lpstr>PowerPoint Presentation</vt:lpstr>
      <vt:lpstr>PowerPoint Presentation</vt:lpstr>
      <vt:lpstr>PowerPoint Presentation</vt:lpstr>
      <vt:lpstr>PowerPoint Presentation</vt:lpstr>
      <vt:lpstr>AOT Product Timeline</vt:lpstr>
      <vt:lpstr>Validation Comparisons with AERONET</vt:lpstr>
      <vt:lpstr>Validation Comparisons with MODIS C5</vt:lpstr>
      <vt:lpstr>PowerPoint Presentation</vt:lpstr>
      <vt:lpstr>PowerPoint Presentation</vt:lpstr>
      <vt:lpstr>Air Quality Applications</vt:lpstr>
      <vt:lpstr>VIIRS Edge of Scan (EOS)</vt:lpstr>
      <vt:lpstr>VIIRS High Resolution AOT</vt:lpstr>
      <vt:lpstr>Qualitative Dust and Smoke  Detection Algorithm</vt:lpstr>
      <vt:lpstr>Comparison of VIIRS Dust and Smoke with OMPS Aerosol Index Product</vt:lpstr>
      <vt:lpstr>PowerPoint Presentation</vt:lpstr>
      <vt:lpstr>Summary</vt:lpstr>
      <vt:lpstr>Planned Enhancements</vt:lpstr>
      <vt:lpstr>BACK UP SLIDES </vt:lpstr>
      <vt:lpstr>VIIRS</vt:lpstr>
      <vt:lpstr>Over Land Retrieval</vt:lpstr>
      <vt:lpstr>Over Ocean Algorithm</vt:lpstr>
      <vt:lpstr>VIIRS Aerosol Products</vt:lpstr>
      <vt:lpstr>PowerPoint Presentation</vt:lpstr>
      <vt:lpstr>Validation Comparisons with AERONET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Hongqing Liu</dc:creator>
  <cp:lastModifiedBy>Lorraine Remer</cp:lastModifiedBy>
  <cp:revision>56</cp:revision>
  <dcterms:created xsi:type="dcterms:W3CDTF">2006-08-16T00:00:00Z</dcterms:created>
  <dcterms:modified xsi:type="dcterms:W3CDTF">2014-11-18T14:44:49Z</dcterms:modified>
</cp:coreProperties>
</file>